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03" r:id="rId3"/>
    <p:sldId id="258" r:id="rId4"/>
    <p:sldId id="263" r:id="rId5"/>
    <p:sldId id="292" r:id="rId6"/>
    <p:sldId id="293" r:id="rId7"/>
    <p:sldId id="295" r:id="rId8"/>
    <p:sldId id="294" r:id="rId9"/>
    <p:sldId id="264" r:id="rId10"/>
    <p:sldId id="265" r:id="rId11"/>
    <p:sldId id="301" r:id="rId12"/>
    <p:sldId id="275" r:id="rId13"/>
    <p:sldId id="277" r:id="rId14"/>
    <p:sldId id="278" r:id="rId15"/>
    <p:sldId id="297" r:id="rId16"/>
    <p:sldId id="298" r:id="rId17"/>
    <p:sldId id="291" r:id="rId18"/>
    <p:sldId id="299" r:id="rId19"/>
    <p:sldId id="284" r:id="rId20"/>
    <p:sldId id="302" r:id="rId21"/>
    <p:sldId id="28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FFFF"/>
    <a:srgbClr val="00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51E7BA-EC4D-49DF-AEBA-8F4B6DB56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A5C90-8ACE-40A1-BD48-8FB6DD85075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EC3478-DD12-4799-ABA5-3AE032F143F9}" type="slidenum">
              <a:rPr lang="en-US" sz="1200">
                <a:cs typeface="Arial" charset="0"/>
              </a:rPr>
              <a:pPr algn="r"/>
              <a:t>13</a:t>
            </a:fld>
            <a:endParaRPr lang="en-US" sz="1200">
              <a:cs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4F6C1-87F3-4348-BB1F-CAB77356982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F063CC-5B11-48CC-AA2C-3A332A52A884}" type="slidenum">
              <a:rPr lang="en-US" sz="1200">
                <a:cs typeface="Arial" charset="0"/>
              </a:rPr>
              <a:pPr algn="r"/>
              <a:t>14</a:t>
            </a:fld>
            <a:endParaRPr lang="en-US" sz="1200">
              <a:cs typeface="Arial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4F6C1-87F3-4348-BB1F-CAB77356982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F063CC-5B11-48CC-AA2C-3A332A52A884}" type="slidenum">
              <a:rPr lang="en-US" sz="1200">
                <a:cs typeface="Arial" charset="0"/>
              </a:rPr>
              <a:pPr algn="r"/>
              <a:t>15</a:t>
            </a:fld>
            <a:endParaRPr lang="en-US" sz="1200">
              <a:cs typeface="Arial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CC6EB-E7B6-4821-8331-D4F5EBB8667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BEFE3B-8AA2-4162-A030-2916B328F73A}" type="slidenum">
              <a:rPr lang="en-US" sz="1200">
                <a:cs typeface="Arial" charset="0"/>
              </a:rPr>
              <a:pPr algn="r"/>
              <a:t>21</a:t>
            </a:fld>
            <a:endParaRPr lang="en-US" sz="1200">
              <a:cs typeface="Arial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1CC08-CB1F-421E-A3C2-9C76CEA86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E722-1B0E-4A69-ABC3-6417318A3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68C99-4E2E-4E02-B189-433BF910B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F93AF-8059-40FD-BD04-CE8F9EBBD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7236-FD88-41E5-BD6B-9B9C388D8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906AA-1EBC-4C6D-86A4-91B03C25A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57D8-9DE9-4D58-870D-63C364F5E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90648-1D7A-42FB-8C46-FDE8955B0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81CF-836A-4C77-AC61-9AE0301C1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19A41-FF5D-4E4A-9A74-B8FAC2DB9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2D62-AAE2-4B5C-9A64-EC0D5B525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B9C24D-03D1-473B-A58D-BDB02DEFC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391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9525">
                  <a:noFill/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 đọc lớp 4</a:t>
            </a:r>
            <a:endParaRPr lang="en-US" sz="4000" b="1" kern="10" dirty="0">
              <a:ln w="9525">
                <a:noFill/>
                <a:round/>
                <a:headEnd/>
                <a:tailEnd/>
              </a:ln>
              <a:solidFill>
                <a:srgbClr val="00B0F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Freeform 7"/>
          <p:cNvSpPr>
            <a:spLocks/>
          </p:cNvSpPr>
          <p:nvPr/>
        </p:nvSpPr>
        <p:spPr bwMode="auto">
          <a:xfrm flipV="1">
            <a:off x="304800" y="2133600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 w="9525">
            <a:noFill/>
            <a:round/>
            <a:headEnd/>
            <a:tailEnd/>
          </a:ln>
        </p:spPr>
        <p:txBody>
          <a:bodyPr rot="10800000" lIns="64008" tIns="32004" rIns="64008" bIns="32004"/>
          <a:lstStyle/>
          <a:p>
            <a:endParaRPr lang="en-US"/>
          </a:p>
        </p:txBody>
      </p:sp>
      <p:sp>
        <p:nvSpPr>
          <p:cNvPr id="2053" name="Freeform 7"/>
          <p:cNvSpPr>
            <a:spLocks/>
          </p:cNvSpPr>
          <p:nvPr/>
        </p:nvSpPr>
        <p:spPr bwMode="auto">
          <a:xfrm flipV="1">
            <a:off x="6477000" y="4495800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 w="9525">
            <a:noFill/>
            <a:round/>
            <a:headEnd/>
            <a:tailEnd/>
          </a:ln>
        </p:spPr>
        <p:txBody>
          <a:bodyPr rot="10800000" lIns="64008" tIns="32004" rIns="64008" bIns="32004"/>
          <a:lstStyle/>
          <a:p>
            <a:endParaRPr lang="en-US"/>
          </a:p>
        </p:txBody>
      </p:sp>
      <p:pic>
        <p:nvPicPr>
          <p:cNvPr id="2054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467600" y="1905000"/>
            <a:ext cx="1143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09600" y="2514600"/>
            <a:ext cx="1143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533400" y="5181600"/>
            <a:ext cx="1143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8001000" y="3352800"/>
            <a:ext cx="1143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1752600" y="46482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00FFFF"/>
                </a:solidFill>
              </a:rPr>
              <a:t>BÀI: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FF0000"/>
                </a:solidFill>
              </a:rPr>
              <a:t>MẸ ỐM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52400" y="228600"/>
            <a:ext cx="8839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TRƯỜNG TIỂU HỌC TRUNG LẬP HẠ</a:t>
            </a:r>
            <a:endParaRPr lang="en-US" sz="40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-457200"/>
            <a:ext cx="6629400" cy="1295400"/>
          </a:xfrm>
        </p:spPr>
        <p:txBody>
          <a:bodyPr lIns="0" rIns="0" bIns="0" anchor="b"/>
          <a:lstStyle/>
          <a:p>
            <a:pPr eaLnBrk="1" hangingPunct="1"/>
            <a:r>
              <a:rPr lang="en-US" sz="4800" b="1" u="sng" dirty="0" err="1" smtClean="0">
                <a:solidFill>
                  <a:schemeClr val="tx1"/>
                </a:solidFill>
                <a:cs typeface="Arial" charset="0"/>
              </a:rPr>
              <a:t>Luyện</a:t>
            </a:r>
            <a:r>
              <a:rPr lang="en-US" sz="4800" b="1" u="sng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cs typeface="Arial" charset="0"/>
              </a:rPr>
              <a:t>đọc</a:t>
            </a:r>
            <a:r>
              <a:rPr lang="en-US" sz="4800" b="1" u="sng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sz="4800" b="1" u="sng" dirty="0" err="1" smtClean="0">
                <a:solidFill>
                  <a:schemeClr val="tx1"/>
                </a:solidFill>
                <a:cs typeface="Arial" charset="0"/>
              </a:rPr>
              <a:t>câu</a:t>
            </a:r>
            <a:endParaRPr lang="en-US" sz="4800" b="1" u="sng" dirty="0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76200" y="1143000"/>
            <a:ext cx="9448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cs typeface="Times New Roman" pitchFamily="18" charset="0"/>
              </a:rPr>
              <a:t>trầu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000099"/>
                </a:solidFill>
                <a:cs typeface="Times New Roman" pitchFamily="18" charset="0"/>
              </a:rPr>
              <a:t>khô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cơi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trầu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endParaRPr lang="en-US" sz="36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0099"/>
                </a:solidFill>
                <a:cs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cs typeface="Times New Roman" pitchFamily="18" charset="0"/>
              </a:rPr>
              <a:t>Kiều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99"/>
                </a:solidFill>
                <a:cs typeface="Times New Roman" pitchFamily="18" charset="0"/>
              </a:rPr>
              <a:t>gấp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đầu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bấy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nay </a:t>
            </a:r>
          </a:p>
          <a:p>
            <a:endParaRPr lang="en-US" sz="3600" b="1" dirty="0">
              <a:solidFill>
                <a:srgbClr val="000099"/>
              </a:solidFill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màn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khép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lỏng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cs typeface="Times New Roman" pitchFamily="18" charset="0"/>
              </a:rPr>
              <a:t>ngày</a:t>
            </a:r>
            <a:endParaRPr lang="en-US" sz="36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0099"/>
              </a:solidFill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000099"/>
                </a:solidFill>
                <a:cs typeface="Times New Roman" pitchFamily="18" charset="0"/>
              </a:rPr>
              <a:t>Ruộng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cs typeface="Times New Roman" pitchFamily="18" charset="0"/>
              </a:rPr>
              <a:t>vườn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99"/>
                </a:solidFill>
                <a:cs typeface="Times New Roman" pitchFamily="18" charset="0"/>
              </a:rPr>
              <a:t>vắng</a:t>
            </a:r>
            <a:r>
              <a:rPr lang="en-US" sz="36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cuốc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cày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sớm</a:t>
            </a:r>
            <a:r>
              <a:rPr lang="en-US" sz="36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cs typeface="Times New Roman" pitchFamily="18" charset="0"/>
              </a:rPr>
              <a:t>trưa</a:t>
            </a:r>
            <a:endParaRPr lang="en-US" sz="3600" b="1" dirty="0">
              <a:solidFill>
                <a:srgbClr val="000099"/>
              </a:solidFill>
              <a:cs typeface="Times New Roman" pitchFamily="18" charset="0"/>
            </a:endParaRPr>
          </a:p>
          <a:p>
            <a:endParaRPr lang="en-US" sz="3600" b="1" dirty="0">
              <a:solidFill>
                <a:srgbClr val="000099"/>
              </a:solidFill>
              <a:cs typeface="Times New Roman" pitchFamily="18" charset="0"/>
            </a:endParaRPr>
          </a:p>
          <a:p>
            <a:endParaRPr lang="en-US" sz="3600" b="1" dirty="0">
              <a:solidFill>
                <a:srgbClr val="000099"/>
              </a:solidFill>
              <a:cs typeface="Times New Roman" pitchFamily="18" charset="0"/>
            </a:endParaRPr>
          </a:p>
          <a:p>
            <a:endParaRPr lang="en-US" sz="36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314700" y="1409700"/>
            <a:ext cx="7620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628900" y="2476500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619500" y="3543300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781300" y="4686300"/>
            <a:ext cx="533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MẸ ỐM</a:t>
            </a:r>
            <a:endParaRPr lang="en-US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838200"/>
            <a:ext cx="4419600" cy="152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590800"/>
            <a:ext cx="4343400" cy="18288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648200"/>
            <a:ext cx="4343400" cy="19812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ran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0600" y="4572000"/>
            <a:ext cx="4343400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3048000"/>
            <a:ext cx="4343400" cy="1295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nhăn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1676400"/>
            <a:ext cx="4343400" cy="1143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0"/>
            <a:ext cx="4419600" cy="1447800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rào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0800" y="6396335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Đăng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Khoa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khổ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hiểu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những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sau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đây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muốn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nói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điều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cs typeface="Arial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cs typeface="Arial" charset="0"/>
              </a:rPr>
              <a:t> ?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447800"/>
            <a:ext cx="9144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Lá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trầu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khô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giữa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cơi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trầu</a:t>
            </a:r>
            <a:endParaRPr lang="en-US" sz="2800" i="1" kern="0" dirty="0">
              <a:solidFill>
                <a:srgbClr val="0000FF"/>
              </a:solidFill>
              <a:latin typeface="Arial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Truyện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Kiều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gấp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lại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trên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đầu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bấy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nay.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514600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Cánh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màn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khép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lỏng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cả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ngày</a:t>
            </a:r>
            <a:endParaRPr lang="en-US" sz="2800" i="1" kern="0" dirty="0">
              <a:solidFill>
                <a:srgbClr val="0000FF"/>
              </a:solidFill>
              <a:latin typeface="Arial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Ruộng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vườn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vắng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mẹ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cuốc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cày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sớm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i="1" kern="0" dirty="0" err="1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trưa</a:t>
            </a:r>
            <a:r>
              <a:rPr lang="en-US" sz="2800" i="1" kern="0" dirty="0">
                <a:solidFill>
                  <a:srgbClr val="0000FF"/>
                </a:solidFill>
                <a:latin typeface="Arial"/>
                <a:ea typeface="+mj-ea"/>
                <a:cs typeface="Arial" pitchFamily="34" charset="0"/>
              </a:rPr>
              <a:t>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4267200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Những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câu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thơ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trên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cho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biết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mẹ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bạn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nhỏ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bị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ốm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: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Lá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trầu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khơ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giữa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cơi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trầu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vì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mẹ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ốm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không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ăn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được.Truyện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Kiều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gấp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lại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vì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mẹ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không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đọc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được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,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ruông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vườnvắng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bóng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mẹ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,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mẹ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nằm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trên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giường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vì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rất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 </a:t>
            </a:r>
            <a:r>
              <a:rPr lang="en-US" sz="2800" kern="0" dirty="0" err="1" smtClean="0">
                <a:latin typeface="Arial"/>
                <a:ea typeface="+mj-ea"/>
                <a:cs typeface="Arial" pitchFamily="34" charset="0"/>
              </a:rPr>
              <a:t>mệt</a:t>
            </a:r>
            <a:r>
              <a:rPr lang="en-US" sz="2800" kern="0" dirty="0" smtClean="0">
                <a:latin typeface="Arial"/>
                <a:ea typeface="+mj-ea"/>
                <a:cs typeface="Arial" pitchFamily="34" charset="0"/>
              </a:rPr>
              <a:t>. </a:t>
            </a:r>
            <a:endParaRPr lang="en-US" sz="2800" kern="0" dirty="0"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ấu chấm hỏ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0"/>
            <a:ext cx="1910080" cy="985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6200" y="0"/>
            <a:ext cx="9067800" cy="1752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khổ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3,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biết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tâm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chăm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sóc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xóm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đối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mẹ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cs typeface="Arial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098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ran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098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chi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tiết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thơ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bộc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lộ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tình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yêu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thương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nhỏ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đối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mẹ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Arial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648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38600" y="2362200"/>
            <a:ext cx="53340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114800" y="4724400"/>
            <a:ext cx="53340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1600" y="1524000"/>
            <a:ext cx="335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958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sót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4" grpId="0"/>
      <p:bldP spid="5" grpId="0" animBg="1"/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chi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tiết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bài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thơ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bộc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lộ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tình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yêu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thương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nhỏ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đối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/>
                <a:cs typeface="Arial" charset="0"/>
              </a:rPr>
              <a:t>mẹ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Arial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6482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38600" y="2362200"/>
            <a:ext cx="53340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114800" y="4724400"/>
            <a:ext cx="533400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05400" y="19812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958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22098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7244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inh-nen-powerpoint-thien-nhien-6">
            <a:extLst>
              <a:ext uri="{FF2B5EF4-FFF2-40B4-BE49-F238E27FC236}">
                <a16:creationId xmlns="" xmlns:a16="http://schemas.microsoft.com/office/drawing/2014/main" id="{D60C8B24-B53A-474F-887B-BB417152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5">
            <a:extLst>
              <a:ext uri="{FF2B5EF4-FFF2-40B4-BE49-F238E27FC236}">
                <a16:creationId xmlns="" xmlns:a16="http://schemas.microsoft.com/office/drawing/2014/main" id="{268111A2-7E6E-43E0-8972-4F2053C9D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918" y="3600202"/>
            <a:ext cx="1977033" cy="157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286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1306513"/>
            <a:ext cx="84582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cs typeface="Times New Roman" pitchFamily="18" charset="0"/>
              </a:rPr>
              <a:t>     </a:t>
            </a:r>
            <a:r>
              <a:rPr lang="en-US" sz="4800" b="1">
                <a:cs typeface="Times New Roman" pitchFamily="18" charset="0"/>
              </a:rPr>
              <a:t>Bài thơ thể hiện tình cảm yêu thương sâu sắc và tấm lòng hiếu thảo biết ơn của bạn nhỏ với người mẹ bị ốm. 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5715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Nội dung bài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b-f30-zpg.zdn.vn/5969845647167497549/a1595afdfa8a06d45f9b.jpg">
            <a:extLst>
              <a:ext uri="{FF2B5EF4-FFF2-40B4-BE49-F238E27FC236}">
                <a16:creationId xmlns="" xmlns:a16="http://schemas.microsoft.com/office/drawing/2014/main" id="{3A663E4A-C632-4ACE-ACF3-580B11B5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748" y="642939"/>
            <a:ext cx="598765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8B7715-FF3F-46B6-998B-1FDE1323669F}"/>
              </a:ext>
            </a:extLst>
          </p:cNvPr>
          <p:cNvSpPr txBox="1"/>
          <p:nvPr/>
        </p:nvSpPr>
        <p:spPr>
          <a:xfrm>
            <a:off x="2922985" y="3057526"/>
            <a:ext cx="3935015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con,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mẹ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lòng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65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419100"/>
            <a:ext cx="8610600" cy="5448300"/>
          </a:xfrm>
          <a:prstGeom prst="flowChartAlternateProcess">
            <a:avLst/>
          </a:prstGeom>
          <a:solidFill>
            <a:srgbClr val="FFCCFF">
              <a:alpha val="84000"/>
            </a:srgbClr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ChevronInverted">
              <a:avLst/>
            </a:prstTxWarp>
          </a:bodyPr>
          <a:lstStyle/>
          <a:p>
            <a:pPr algn="ctr">
              <a:defRPr/>
            </a:pPr>
            <a:r>
              <a:rPr lang="en-US" sz="6600" b="1">
                <a:ln>
                  <a:solidFill>
                    <a:schemeClr val="tx1"/>
                  </a:solidFill>
                </a:ln>
                <a:latin typeface="Arial"/>
              </a:rPr>
              <a:t>LUYỆN  ĐỌC DIỄN CẢM </a:t>
            </a:r>
            <a:endParaRPr lang="en-US" sz="6600" b="1" dirty="0">
              <a:ln>
                <a:solidFill>
                  <a:schemeClr val="tx1"/>
                </a:solidFill>
              </a:ln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ề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4099" name="Tiêu đề phụ 2"/>
          <p:cNvSpPr>
            <a:spLocks noGrp="1" noChangeArrowheads="1"/>
          </p:cNvSpPr>
          <p:nvPr>
            <p:ph type="subTitle" idx="1"/>
          </p:nvPr>
        </p:nvSpPr>
        <p:spPr>
          <a:xfrm>
            <a:off x="2091929" y="3602038"/>
            <a:ext cx="6858000" cy="1655762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4100" name="Hình ảnh 4" descr="Ảnh có chứa bàn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619" y="-380999"/>
            <a:ext cx="9522619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Hộp Văn bản 5"/>
          <p:cNvSpPr txBox="1">
            <a:spLocks noChangeArrowheads="1"/>
          </p:cNvSpPr>
          <p:nvPr/>
        </p:nvSpPr>
        <p:spPr bwMode="auto">
          <a:xfrm>
            <a:off x="-304800" y="525465"/>
            <a:ext cx="929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,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22 </a:t>
            </a:r>
            <a:r>
              <a:rPr lang="en-US" altLang="vi-VN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vi-VN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9 </a:t>
            </a:r>
            <a:r>
              <a:rPr lang="en-US" altLang="vi-VN" sz="36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vi-VN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  <a:endParaRPr lang="en-US" altLang="vi-VN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102" name="Hộp Văn bản 5"/>
          <p:cNvSpPr txBox="1">
            <a:spLocks noChangeArrowheads="1"/>
          </p:cNvSpPr>
          <p:nvPr/>
        </p:nvSpPr>
        <p:spPr bwMode="auto">
          <a:xfrm>
            <a:off x="582216" y="1308103"/>
            <a:ext cx="726519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u="sng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600" b="1" u="sng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vi-VN" sz="3600" b="1" u="sng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103" name="Hộp Văn bản 5"/>
          <p:cNvSpPr txBox="1">
            <a:spLocks noChangeArrowheads="1"/>
          </p:cNvSpPr>
          <p:nvPr/>
        </p:nvSpPr>
        <p:spPr bwMode="auto">
          <a:xfrm>
            <a:off x="685800" y="2079628"/>
            <a:ext cx="726519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vi-VN" sz="3600" b="1" dirty="0" smtClean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FF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ốm</a:t>
            </a:r>
            <a:endParaRPr lang="en-US" altLang="vi-VN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Hộp Văn bản 5"/>
          <p:cNvSpPr txBox="1">
            <a:spLocks noChangeArrowheads="1"/>
          </p:cNvSpPr>
          <p:nvPr/>
        </p:nvSpPr>
        <p:spPr bwMode="auto">
          <a:xfrm>
            <a:off x="2057400" y="2971801"/>
            <a:ext cx="726519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Trần</a:t>
            </a:r>
            <a:r>
              <a:rPr lang="en-US" altLang="vi-VN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vi-VN" sz="3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Khoa</a:t>
            </a:r>
            <a:endParaRPr lang="en-US" altLang="vi-VN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258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MẸ ỐM</a:t>
            </a:r>
            <a:endParaRPr lang="en-US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838200"/>
            <a:ext cx="4419600" cy="152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590800"/>
            <a:ext cx="4343400" cy="18288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648200"/>
            <a:ext cx="4343400" cy="19812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ran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0600" y="4572000"/>
            <a:ext cx="4343400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3048000"/>
            <a:ext cx="4343400" cy="1295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nhăn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1676400"/>
            <a:ext cx="4343400" cy="1143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0"/>
            <a:ext cx="4419600" cy="1447800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rào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0800" y="6396335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Đăng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Khoa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mẹ yêu của con.jp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2590800" y="304800"/>
            <a:ext cx="4038600" cy="1524000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107763" dir="8100000" algn="ctr" rotWithShape="0">
              <a:srgbClr val="FF3737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4000" b="1">
                <a:solidFill>
                  <a:srgbClr val="FF0000"/>
                </a:solidFill>
                <a:cs typeface="Arial" charset="0"/>
              </a:rPr>
              <a:t>DẶN DÒ</a:t>
            </a:r>
          </a:p>
        </p:txBody>
      </p:sp>
      <p:pic>
        <p:nvPicPr>
          <p:cNvPr id="30724" name="Picture 2" descr="hinh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1885950"/>
            <a:ext cx="93726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981200" y="2492375"/>
            <a:ext cx="5638800" cy="3241675"/>
          </a:xfrm>
        </p:spPr>
        <p:txBody>
          <a:bodyPr/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en-US" sz="4400" b="1" smtClean="0">
                <a:cs typeface="Arial" charset="0"/>
              </a:rPr>
              <a:t>Học thuộc lòng bài thơ: Mẹ ốm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en-US" sz="4400" b="1" smtClean="0">
                <a:cs typeface="Arial" charset="0"/>
              </a:rPr>
              <a:t>Chuẩn bị: Dế Mèn bênh vực kẻ yếu </a:t>
            </a:r>
            <a:r>
              <a:rPr lang="en-US" sz="3600" b="1" smtClean="0">
                <a:cs typeface="Arial" charset="0"/>
              </a:rPr>
              <a:t>(ti</a:t>
            </a:r>
            <a:r>
              <a:rPr lang="en-US" sz="3600" b="1" smtClean="0"/>
              <a:t>ếp theo</a:t>
            </a:r>
            <a:r>
              <a:rPr lang="en-US" sz="3600" b="1" smtClean="0">
                <a:cs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" y="1584325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en-US" sz="4000" b="1" dirty="0">
              <a:solidFill>
                <a:srgbClr val="083763"/>
              </a:solidFill>
              <a:cs typeface="Times New Roman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86DC839D-EE51-4619-825B-5856F683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66800"/>
            <a:ext cx="4953000" cy="4038600"/>
          </a:xfrm>
          <a:prstGeom prst="rect">
            <a:avLst/>
          </a:prstGeom>
          <a:ln w="88900" cap="sq" cmpd="thickThin">
            <a:solidFill>
              <a:srgbClr val="4F81B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Giới Thiệu Nhà Thơ Trần Đăng Khoa">
            <a:extLst>
              <a:ext uri="{FF2B5EF4-FFF2-40B4-BE49-F238E27FC236}">
                <a16:creationId xmlns="" xmlns:a16="http://schemas.microsoft.com/office/drawing/2014/main" id="{A6A274C0-F815-4083-B633-07C8335A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114800" cy="419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   MẸ ỐM</a:t>
            </a:r>
            <a:endParaRPr lang="en-US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5486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cs typeface="Times New Roman" pitchFamily="18" charset="0"/>
              </a:rPr>
              <a:t>Tác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giả</a:t>
            </a:r>
            <a:r>
              <a:rPr lang="en-US" sz="2800" b="1" dirty="0" smtClean="0">
                <a:cs typeface="Times New Roman" pitchFamily="18" charset="0"/>
              </a:rPr>
              <a:t>: </a:t>
            </a:r>
            <a:r>
              <a:rPr lang="en-US" sz="2800" b="1" dirty="0" err="1" smtClean="0">
                <a:cs typeface="Times New Roman" pitchFamily="18" charset="0"/>
              </a:rPr>
              <a:t>Trần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Đăng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Khoa</a:t>
            </a:r>
            <a:endParaRPr lang="en-US" sz="2800" b="1" dirty="0" smtClean="0"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cs typeface="Times New Roman" pitchFamily="18" charset="0"/>
              </a:rPr>
              <a:t>Trích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trong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tập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thơ:Gốc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sân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và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khoảng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 err="1" smtClean="0">
                <a:cs typeface="Times New Roman" pitchFamily="18" charset="0"/>
              </a:rPr>
              <a:t>trời</a:t>
            </a:r>
            <a:endParaRPr lang="en-US" sz="28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mẹ yêu của con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25"/>
          <p:cNvSpPr txBox="1">
            <a:spLocks noChangeArrowheads="1"/>
          </p:cNvSpPr>
          <p:nvPr/>
        </p:nvSpPr>
        <p:spPr bwMode="auto">
          <a:xfrm>
            <a:off x="914400" y="0"/>
            <a:ext cx="6850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cs typeface="Arial" charset="0"/>
              </a:rPr>
              <a:t>Bài thơ chia làm 7 khổ:</a:t>
            </a:r>
            <a:endParaRPr lang="vi-VN" sz="4400" b="1">
              <a:cs typeface="Arial" charset="0"/>
            </a:endParaRPr>
          </a:p>
        </p:txBody>
      </p:sp>
      <p:sp>
        <p:nvSpPr>
          <p:cNvPr id="5124" name="Text Box 25"/>
          <p:cNvSpPr txBox="1">
            <a:spLocks noChangeArrowheads="1"/>
          </p:cNvSpPr>
          <p:nvPr/>
        </p:nvSpPr>
        <p:spPr bwMode="auto">
          <a:xfrm>
            <a:off x="-338138" y="838200"/>
            <a:ext cx="7532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cs typeface="Arial" charset="0"/>
              </a:rPr>
              <a:t>Khổ 1: Một hôm…bấy nay.</a:t>
            </a:r>
            <a:endParaRPr lang="vi-VN" sz="4000" b="1">
              <a:cs typeface="Arial" charset="0"/>
            </a:endParaRPr>
          </a:p>
        </p:txBody>
      </p:sp>
      <p:sp>
        <p:nvSpPr>
          <p:cNvPr id="5125" name="Text Box 25"/>
          <p:cNvSpPr txBox="1">
            <a:spLocks noChangeArrowheads="1"/>
          </p:cNvSpPr>
          <p:nvPr/>
        </p:nvSpPr>
        <p:spPr bwMode="auto">
          <a:xfrm>
            <a:off x="63500" y="1676400"/>
            <a:ext cx="7673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cs typeface="Arial" charset="0"/>
              </a:rPr>
              <a:t>Khổ 2: Cánh màn….. chưa tan.</a:t>
            </a:r>
            <a:endParaRPr lang="vi-VN" sz="4000" b="1">
              <a:cs typeface="Arial" charset="0"/>
            </a:endParaRPr>
          </a:p>
        </p:txBody>
      </p:sp>
      <p:sp>
        <p:nvSpPr>
          <p:cNvPr id="5126" name="Text Box 25"/>
          <p:cNvSpPr txBox="1">
            <a:spLocks noChangeArrowheads="1"/>
          </p:cNvSpPr>
          <p:nvPr/>
        </p:nvSpPr>
        <p:spPr bwMode="auto">
          <a:xfrm>
            <a:off x="71438" y="2590800"/>
            <a:ext cx="9377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cs typeface="Arial" charset="0"/>
              </a:rPr>
              <a:t>Khổ 3: Khắp người…mang thuốc vào.</a:t>
            </a:r>
            <a:endParaRPr lang="vi-VN" sz="4000" b="1">
              <a:cs typeface="Arial" charset="0"/>
            </a:endParaRPr>
          </a:p>
        </p:txBody>
      </p:sp>
      <p:sp>
        <p:nvSpPr>
          <p:cNvPr id="5127" name="Text Box 25"/>
          <p:cNvSpPr txBox="1">
            <a:spLocks noChangeArrowheads="1"/>
          </p:cNvSpPr>
          <p:nvPr/>
        </p:nvSpPr>
        <p:spPr bwMode="auto">
          <a:xfrm>
            <a:off x="-76200" y="3429000"/>
            <a:ext cx="647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cs typeface="Arial" charset="0"/>
              </a:rPr>
              <a:t>Khổ 4: Sáng nay…tập đi.</a:t>
            </a:r>
            <a:endParaRPr lang="vi-VN" sz="4000" b="1">
              <a:cs typeface="Arial" charset="0"/>
            </a:endParaRPr>
          </a:p>
        </p:txBody>
      </p:sp>
      <p:sp>
        <p:nvSpPr>
          <p:cNvPr id="5128" name="Text Box 25"/>
          <p:cNvSpPr txBox="1">
            <a:spLocks noChangeArrowheads="1"/>
          </p:cNvSpPr>
          <p:nvPr/>
        </p:nvSpPr>
        <p:spPr bwMode="auto">
          <a:xfrm>
            <a:off x="-685800" y="4244975"/>
            <a:ext cx="8578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cs typeface="Arial" charset="0"/>
              </a:rPr>
              <a:t>Khổ 5: Mẹ vui….ba vai chèo.</a:t>
            </a:r>
            <a:endParaRPr lang="vi-VN" sz="4000" b="1">
              <a:cs typeface="Arial" charset="0"/>
            </a:endParaRPr>
          </a:p>
        </p:txBody>
      </p:sp>
      <p:sp>
        <p:nvSpPr>
          <p:cNvPr id="5129" name="Text Box 25"/>
          <p:cNvSpPr txBox="1">
            <a:spLocks noChangeArrowheads="1"/>
          </p:cNvSpPr>
          <p:nvPr/>
        </p:nvSpPr>
        <p:spPr bwMode="auto">
          <a:xfrm>
            <a:off x="-1066800" y="5159375"/>
            <a:ext cx="8416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cs typeface="Arial" charset="0"/>
              </a:rPr>
              <a:t>Khổ 6: Vì con….ngủ say.</a:t>
            </a:r>
            <a:endParaRPr lang="vi-VN" sz="4000" b="1">
              <a:cs typeface="Arial" charset="0"/>
            </a:endParaRPr>
          </a:p>
        </p:txBody>
      </p:sp>
      <p:sp>
        <p:nvSpPr>
          <p:cNvPr id="5130" name="Text Box 25"/>
          <p:cNvSpPr txBox="1">
            <a:spLocks noChangeArrowheads="1"/>
          </p:cNvSpPr>
          <p:nvPr/>
        </p:nvSpPr>
        <p:spPr bwMode="auto">
          <a:xfrm>
            <a:off x="-603250" y="5997575"/>
            <a:ext cx="647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cs typeface="Arial" charset="0"/>
              </a:rPr>
              <a:t>Khổ 7: Phần còn lại.</a:t>
            </a:r>
            <a:endParaRPr lang="vi-VN" sz="4000" b="1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cs typeface="Times New Roman" pitchFamily="18" charset="0"/>
              </a:rPr>
              <a:t>MẸ ỐM</a:t>
            </a:r>
            <a:endParaRPr lang="en-US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838200"/>
            <a:ext cx="4419600" cy="1524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2590800"/>
            <a:ext cx="4343400" cy="18288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4648200"/>
            <a:ext cx="4343400" cy="198120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ran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thăm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cam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0600" y="4572000"/>
            <a:ext cx="4343400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3048000"/>
            <a:ext cx="4343400" cy="1295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nhăn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1676400"/>
            <a:ext cx="4343400" cy="114300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24400" y="0"/>
            <a:ext cx="4419600" cy="1447800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rào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00800" y="6396335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Trần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Đăng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Times New Roman" pitchFamily="18" charset="0"/>
              </a:rPr>
              <a:t>Khoa</a:t>
            </a: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ơi trầu.jpg">
            <a:extLst>
              <a:ext uri="{FF2B5EF4-FFF2-40B4-BE49-F238E27FC236}">
                <a16:creationId xmlns="" xmlns:a16="http://schemas.microsoft.com/office/drawing/2014/main" id="{88C0F755-C994-411E-9DEB-EF4AF8C12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38200"/>
            <a:ext cx="4495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D527F95F-713A-44BF-AD04-5F7ED5006C82}"/>
              </a:ext>
            </a:extLst>
          </p:cNvPr>
          <p:cNvSpPr txBox="1"/>
          <p:nvPr/>
        </p:nvSpPr>
        <p:spPr>
          <a:xfrm>
            <a:off x="457200" y="762000"/>
            <a:ext cx="3390422" cy="497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Cơi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trầu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dùng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đựng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trầu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cau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nông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thường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gỗ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7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ẹ yêu của con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25"/>
          <p:cNvSpPr txBox="1">
            <a:spLocks noChangeArrowheads="1"/>
          </p:cNvSpPr>
          <p:nvPr/>
        </p:nvSpPr>
        <p:spPr bwMode="auto">
          <a:xfrm>
            <a:off x="0" y="1524000"/>
            <a:ext cx="31496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>
                <a:solidFill>
                  <a:srgbClr val="FF0000"/>
                </a:solidFill>
                <a:cs typeface="Arial" charset="0"/>
              </a:rPr>
              <a:t>Y </a:t>
            </a:r>
            <a:r>
              <a:rPr lang="en-US" sz="8000" b="1" dirty="0" err="1" smtClean="0">
                <a:solidFill>
                  <a:srgbClr val="FF0000"/>
                </a:solidFill>
                <a:cs typeface="Arial" charset="0"/>
              </a:rPr>
              <a:t>sĩ</a:t>
            </a:r>
            <a:endParaRPr lang="en-US" sz="8000" b="1" dirty="0" smtClean="0">
              <a:solidFill>
                <a:srgbClr val="FF0000"/>
              </a:solidFill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cs typeface="Arial" charset="0"/>
              </a:rPr>
              <a:t>Người</a:t>
            </a:r>
            <a:r>
              <a:rPr lang="en-US" sz="3600" b="1" dirty="0" smtClean="0">
                <a:cs typeface="Arial" charset="0"/>
              </a:rPr>
              <a:t> </a:t>
            </a:r>
            <a:r>
              <a:rPr lang="en-US" sz="3600" b="1" dirty="0" err="1" smtClean="0">
                <a:cs typeface="Arial" charset="0"/>
              </a:rPr>
              <a:t>thầy</a:t>
            </a:r>
            <a:r>
              <a:rPr lang="en-US" sz="3600" b="1" dirty="0" smtClean="0">
                <a:cs typeface="Arial" charset="0"/>
              </a:rPr>
              <a:t> </a:t>
            </a:r>
            <a:r>
              <a:rPr lang="en-US" sz="3600" b="1" dirty="0" err="1" smtClean="0">
                <a:cs typeface="Arial" charset="0"/>
              </a:rPr>
              <a:t>thuốc</a:t>
            </a:r>
            <a:r>
              <a:rPr lang="en-US" sz="3600" b="1" dirty="0" smtClean="0">
                <a:cs typeface="Arial" charset="0"/>
              </a:rPr>
              <a:t> </a:t>
            </a:r>
            <a:r>
              <a:rPr lang="en-US" sz="3600" b="1" dirty="0" err="1" smtClean="0">
                <a:cs typeface="Arial" charset="0"/>
              </a:rPr>
              <a:t>có</a:t>
            </a:r>
            <a:r>
              <a:rPr lang="en-US" sz="3600" b="1" dirty="0" smtClean="0">
                <a:cs typeface="Arial" charset="0"/>
              </a:rPr>
              <a:t> </a:t>
            </a:r>
            <a:r>
              <a:rPr lang="en-US" sz="3600" b="1" dirty="0" err="1" smtClean="0">
                <a:cs typeface="Arial" charset="0"/>
              </a:rPr>
              <a:t>trình</a:t>
            </a:r>
            <a:r>
              <a:rPr lang="en-US" sz="3600" b="1" dirty="0" smtClean="0">
                <a:cs typeface="Arial" charset="0"/>
              </a:rPr>
              <a:t> </a:t>
            </a:r>
            <a:r>
              <a:rPr lang="en-US" sz="3600" b="1" dirty="0" err="1" smtClean="0">
                <a:cs typeface="Arial" charset="0"/>
              </a:rPr>
              <a:t>độ</a:t>
            </a:r>
            <a:r>
              <a:rPr lang="en-US" sz="3600" b="1" dirty="0" smtClean="0">
                <a:cs typeface="Arial" charset="0"/>
              </a:rPr>
              <a:t> </a:t>
            </a:r>
            <a:r>
              <a:rPr lang="en-US" sz="3600" b="1" dirty="0" err="1" smtClean="0">
                <a:cs typeface="Arial" charset="0"/>
              </a:rPr>
              <a:t>trung</a:t>
            </a:r>
            <a:r>
              <a:rPr lang="en-US" sz="3600" b="1" dirty="0" smtClean="0">
                <a:cs typeface="Arial" charset="0"/>
              </a:rPr>
              <a:t> </a:t>
            </a:r>
            <a:r>
              <a:rPr lang="en-US" sz="3600" b="1" dirty="0" err="1" smtClean="0">
                <a:cs typeface="Arial" charset="0"/>
              </a:rPr>
              <a:t>cấp</a:t>
            </a:r>
            <a:endParaRPr lang="vi-VN" sz="3600" b="1" dirty="0">
              <a:cs typeface="Arial" charset="0"/>
            </a:endParaRPr>
          </a:p>
        </p:txBody>
      </p:sp>
      <p:pic>
        <p:nvPicPr>
          <p:cNvPr id="5" name="Picture 4" descr="Y sĩ đang khám bệ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295400"/>
            <a:ext cx="5410200" cy="556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3595DAA-BAEB-4649-874D-C70548676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6858000"/>
          </a:xfrm>
          <a:prstGeom prst="snip2DiagRect">
            <a:avLst>
              <a:gd name="adj1" fmla="val 343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A2065CFA-F01E-4409-8018-B3F75761AD01}"/>
              </a:ext>
            </a:extLst>
          </p:cNvPr>
          <p:cNvSpPr txBox="1"/>
          <p:nvPr/>
        </p:nvSpPr>
        <p:spPr>
          <a:xfrm>
            <a:off x="0" y="2286000"/>
            <a:ext cx="4800600" cy="18158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Truyện Kiều</a:t>
            </a:r>
            <a:r>
              <a:rPr kumimoji="0" lang="vi-VN" sz="28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là tên gọi phổ biến của tác phẩm </a:t>
            </a:r>
            <a:r>
              <a:rPr kumimoji="0" lang="vi-VN" sz="2800" b="1" i="1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Đoạn Trường Tân Thanh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của đại thi hào Nguyễn Du.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2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762000"/>
            <a:ext cx="6629400" cy="685800"/>
          </a:xfrm>
        </p:spPr>
        <p:txBody>
          <a:bodyPr lIns="0" rIns="0" bIns="0" anchor="b"/>
          <a:lstStyle/>
          <a:p>
            <a:pPr eaLnBrk="1" hangingPunct="1"/>
            <a:r>
              <a:rPr lang="en-US" sz="4800" b="1" dirty="0" err="1" smtClean="0">
                <a:solidFill>
                  <a:srgbClr val="0070C0"/>
                </a:solidFill>
                <a:cs typeface="Arial" charset="0"/>
              </a:rPr>
              <a:t>Luyện</a:t>
            </a:r>
            <a:r>
              <a:rPr lang="en-US" sz="48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cs typeface="Arial" charset="0"/>
              </a:rPr>
              <a:t>đọc</a:t>
            </a:r>
            <a:r>
              <a:rPr lang="en-US" sz="48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cs typeface="Arial" charset="0"/>
              </a:rPr>
              <a:t>từ</a:t>
            </a:r>
            <a:r>
              <a:rPr lang="en-US" sz="4800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cs typeface="Arial" charset="0"/>
              </a:rPr>
              <a:t>khó</a:t>
            </a:r>
            <a:endParaRPr lang="en-US" sz="4800" b="1" dirty="0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1981200"/>
            <a:ext cx="3321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cs typeface="Arial" charset="0"/>
              </a:rPr>
              <a:t>Nóng</a:t>
            </a:r>
            <a:r>
              <a:rPr lang="en-US" sz="4800" b="1" dirty="0" smtClean="0">
                <a:cs typeface="Arial" charset="0"/>
              </a:rPr>
              <a:t> r</a:t>
            </a:r>
            <a:r>
              <a:rPr lang="en-US" sz="4800" b="1" dirty="0" smtClean="0">
                <a:solidFill>
                  <a:srgbClr val="FF0000"/>
                </a:solidFill>
                <a:cs typeface="Arial" charset="0"/>
              </a:rPr>
              <a:t>an</a:t>
            </a:r>
            <a:endParaRPr lang="en-US" sz="4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3505200"/>
            <a:ext cx="335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 err="1" smtClean="0">
                <a:cs typeface="Times New Roman" pitchFamily="18" charset="0"/>
              </a:rPr>
              <a:t>Đau</a:t>
            </a:r>
            <a:r>
              <a:rPr lang="en-US" sz="4800" b="1" dirty="0" smtClean="0">
                <a:cs typeface="Times New Roman" pitchFamily="18" charset="0"/>
              </a:rPr>
              <a:t> </a:t>
            </a:r>
            <a:r>
              <a:rPr lang="en-US" sz="4800" b="1" dirty="0" err="1" smtClean="0">
                <a:cs typeface="Times New Roman" pitchFamily="18" charset="0"/>
              </a:rPr>
              <a:t>b</a:t>
            </a:r>
            <a:r>
              <a:rPr lang="en-US" sz="4800" b="1" dirty="0" err="1" smtClean="0">
                <a:solidFill>
                  <a:srgbClr val="FF0000"/>
                </a:solidFill>
                <a:cs typeface="Times New Roman" pitchFamily="18" charset="0"/>
              </a:rPr>
              <a:t>uốt</a:t>
            </a:r>
            <a:r>
              <a:rPr lang="en-US" sz="4800" b="1" dirty="0" smtClean="0">
                <a:cs typeface="Times New Roman" pitchFamily="18" charset="0"/>
              </a:rPr>
              <a:t> </a:t>
            </a:r>
            <a:endParaRPr lang="en-US" sz="4800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7200" y="5181600"/>
            <a:ext cx="3429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 err="1" smtClean="0">
                <a:cs typeface="Times New Roman" pitchFamily="18" charset="0"/>
              </a:rPr>
              <a:t>Khép</a:t>
            </a:r>
            <a:r>
              <a:rPr lang="en-US" sz="4800" b="1" dirty="0" smtClean="0"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cs typeface="Times New Roman" pitchFamily="18" charset="0"/>
              </a:rPr>
              <a:t>lỏng</a:t>
            </a:r>
            <a:endParaRPr lang="en-US" sz="4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953000" y="19050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cs typeface="Arial" charset="0"/>
              </a:rPr>
              <a:t>Lá</a:t>
            </a:r>
            <a:r>
              <a:rPr lang="en-US" sz="4800" b="1" dirty="0" smtClean="0">
                <a:cs typeface="Arial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cs typeface="Arial" charset="0"/>
              </a:rPr>
              <a:t>tr</a:t>
            </a:r>
            <a:r>
              <a:rPr lang="en-US" sz="4800" b="1" dirty="0" err="1" smtClean="0">
                <a:cs typeface="Arial" charset="0"/>
              </a:rPr>
              <a:t>ầu</a:t>
            </a:r>
            <a:endParaRPr lang="en-US" sz="4800" b="1" dirty="0">
              <a:cs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43400" y="34290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cs typeface="Arial" charset="0"/>
              </a:rPr>
              <a:t>R</a:t>
            </a:r>
            <a:r>
              <a:rPr lang="en-US" sz="4800" b="1" dirty="0" err="1" smtClean="0">
                <a:cs typeface="Arial" charset="0"/>
              </a:rPr>
              <a:t>uộng</a:t>
            </a:r>
            <a:r>
              <a:rPr lang="en-US" sz="4800" b="1" dirty="0" smtClean="0">
                <a:cs typeface="Arial" charset="0"/>
              </a:rPr>
              <a:t> </a:t>
            </a:r>
            <a:r>
              <a:rPr lang="en-US" sz="4800" b="1" dirty="0" err="1" smtClean="0">
                <a:cs typeface="Arial" charset="0"/>
              </a:rPr>
              <a:t>v</a:t>
            </a:r>
            <a:r>
              <a:rPr lang="en-US" sz="4800" b="1" dirty="0" err="1" smtClean="0">
                <a:solidFill>
                  <a:srgbClr val="FF0000"/>
                </a:solidFill>
                <a:cs typeface="Arial" charset="0"/>
              </a:rPr>
              <a:t>ườn</a:t>
            </a:r>
            <a:endParaRPr lang="en-US" sz="4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72000" y="5105400"/>
            <a:ext cx="3429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cs typeface="Times New Roman" pitchFamily="18" charset="0"/>
              </a:rPr>
              <a:t>Diễn</a:t>
            </a:r>
            <a:r>
              <a:rPr lang="en-US" sz="4800" b="1" dirty="0" smtClean="0">
                <a:cs typeface="Times New Roman" pitchFamily="18" charset="0"/>
              </a:rPr>
              <a:t> </a:t>
            </a:r>
            <a:r>
              <a:rPr lang="en-US" sz="4800" b="1" dirty="0" err="1" smtClean="0">
                <a:cs typeface="Times New Roman" pitchFamily="18" charset="0"/>
              </a:rPr>
              <a:t>k</a:t>
            </a:r>
            <a:r>
              <a:rPr lang="en-US" sz="4800" b="1" dirty="0" err="1" smtClean="0">
                <a:solidFill>
                  <a:srgbClr val="FF0000"/>
                </a:solidFill>
                <a:cs typeface="Times New Roman" pitchFamily="18" charset="0"/>
              </a:rPr>
              <a:t>ịch</a:t>
            </a:r>
            <a:endParaRPr lang="en-US" sz="4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6" grpId="0"/>
      <p:bldP spid="13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1227</Words>
  <Application>Microsoft Office PowerPoint</Application>
  <PresentationFormat>On-screen Show (4:3)</PresentationFormat>
  <Paragraphs>170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Luyện đọc từ khó</vt:lpstr>
      <vt:lpstr>Luyện đọc câu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TANPHAT</cp:lastModifiedBy>
  <cp:revision>31</cp:revision>
  <dcterms:created xsi:type="dcterms:W3CDTF">2002-01-02T21:05:36Z</dcterms:created>
  <dcterms:modified xsi:type="dcterms:W3CDTF">2021-09-20T20:02:03Z</dcterms:modified>
</cp:coreProperties>
</file>